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3" r:id="rId9"/>
  </p:sldIdLst>
  <p:sldSz cx="12192000" cy="6858000"/>
  <p:notesSz cx="12192000" cy="6858000"/>
  <p:custDataLst>
    <p:tags r:id="rId13"/>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36" y="-8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p:txBody>
          <a:bodyPr lIns="0" tIns="0" rIns="0" bIns="0"/>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759075" y="379793"/>
            <a:ext cx="6673850" cy="848360"/>
          </a:xfrm>
          <a:prstGeom prst="rect">
            <a:avLst/>
          </a:prstGeom>
        </p:spPr>
        <p:txBody>
          <a:bodyPr wrap="square" lIns="0" tIns="0" rIns="0" bIns="0">
            <a:spAutoFit/>
          </a:bodyPr>
          <a:lstStyle>
            <a:lvl1pPr>
              <a:defRPr sz="5400" b="1"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a:xfrm>
            <a:off x="421640" y="1195069"/>
            <a:ext cx="10694035" cy="1971675"/>
          </a:xfrm>
          <a:prstGeom prst="rect">
            <a:avLst/>
          </a:prstGeom>
        </p:spPr>
        <p:txBody>
          <a:bodyPr wrap="square" lIns="0" tIns="0" rIns="0" bIns="0">
            <a:spAutoFit/>
          </a:bodyPr>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1.xml"/><Relationship Id="rId2" Type="http://schemas.openxmlformats.org/officeDocument/2006/relationships/image" Target="../media/image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59075" y="379730"/>
            <a:ext cx="8359775" cy="843280"/>
          </a:xfrm>
          <a:prstGeom prst="rect">
            <a:avLst/>
          </a:prstGeom>
        </p:spPr>
        <p:txBody>
          <a:bodyPr vert="horz" wrap="square" lIns="0" tIns="12700" rIns="0" bIns="0" rtlCol="0">
            <a:spAutoFit/>
          </a:bodyPr>
          <a:lstStyle/>
          <a:p>
            <a:pPr marL="117475">
              <a:lnSpc>
                <a:spcPct val="100000"/>
              </a:lnSpc>
              <a:spcBef>
                <a:spcPts val="100"/>
              </a:spcBef>
            </a:pPr>
            <a:r>
              <a:rPr dirty="0"/>
              <a:t>第七章 商业银行国际业务</a:t>
            </a:r>
            <a:endParaRPr dirty="0"/>
          </a:p>
        </p:txBody>
      </p:sp>
      <p:sp>
        <p:nvSpPr>
          <p:cNvPr id="3" name="object 3"/>
          <p:cNvSpPr/>
          <p:nvPr/>
        </p:nvSpPr>
        <p:spPr>
          <a:xfrm>
            <a:off x="0" y="3238500"/>
            <a:ext cx="8789035" cy="2959735"/>
          </a:xfrm>
          <a:custGeom>
            <a:avLst/>
            <a:gdLst/>
            <a:ahLst/>
            <a:cxnLst/>
            <a:rect l="l" t="t" r="r" b="b"/>
            <a:pathLst>
              <a:path w="8789035" h="2959735">
                <a:moveTo>
                  <a:pt x="0" y="0"/>
                </a:moveTo>
                <a:lnTo>
                  <a:pt x="8788908" y="0"/>
                </a:lnTo>
                <a:lnTo>
                  <a:pt x="8788908" y="2959607"/>
                </a:lnTo>
                <a:lnTo>
                  <a:pt x="0" y="2959607"/>
                </a:lnTo>
                <a:lnTo>
                  <a:pt x="0" y="0"/>
                </a:lnTo>
                <a:close/>
              </a:path>
            </a:pathLst>
          </a:custGeom>
          <a:solidFill>
            <a:srgbClr val="5AB6DF">
              <a:alpha val="41999"/>
            </a:srgbClr>
          </a:solidFill>
        </p:spPr>
        <p:txBody>
          <a:bodyPr wrap="square" lIns="0" tIns="0" rIns="0" bIns="0" rtlCol="0"/>
          <a:lstStyle/>
          <a:p/>
        </p:txBody>
      </p:sp>
      <p:sp>
        <p:nvSpPr>
          <p:cNvPr id="4" name="object 4"/>
          <p:cNvSpPr/>
          <p:nvPr/>
        </p:nvSpPr>
        <p:spPr>
          <a:xfrm>
            <a:off x="0" y="3378708"/>
            <a:ext cx="12192000" cy="2133600"/>
          </a:xfrm>
          <a:prstGeom prst="rect">
            <a:avLst/>
          </a:prstGeom>
          <a:blipFill>
            <a:blip r:embed="rId1" cstate="print"/>
            <a:stretch>
              <a:fillRect/>
            </a:stretch>
          </a:blipFill>
        </p:spPr>
        <p:txBody>
          <a:bodyPr wrap="square" lIns="0" tIns="0" rIns="0" bIns="0" rtlCol="0"/>
          <a:lstStyle/>
          <a:p/>
        </p:txBody>
      </p:sp>
      <p:sp>
        <p:nvSpPr>
          <p:cNvPr id="5" name="object 5"/>
          <p:cNvSpPr/>
          <p:nvPr/>
        </p:nvSpPr>
        <p:spPr>
          <a:xfrm>
            <a:off x="0" y="5512308"/>
            <a:ext cx="10427335" cy="342900"/>
          </a:xfrm>
          <a:custGeom>
            <a:avLst/>
            <a:gdLst/>
            <a:ahLst/>
            <a:cxnLst/>
            <a:rect l="l" t="t" r="r" b="b"/>
            <a:pathLst>
              <a:path w="10427335" h="342900">
                <a:moveTo>
                  <a:pt x="0" y="0"/>
                </a:moveTo>
                <a:lnTo>
                  <a:pt x="10427208" y="0"/>
                </a:lnTo>
                <a:lnTo>
                  <a:pt x="10427208" y="342900"/>
                </a:lnTo>
                <a:lnTo>
                  <a:pt x="0" y="342900"/>
                </a:lnTo>
                <a:lnTo>
                  <a:pt x="0" y="0"/>
                </a:lnTo>
                <a:close/>
              </a:path>
            </a:pathLst>
          </a:custGeom>
          <a:solidFill>
            <a:srgbClr val="5AB6DF">
              <a:alpha val="41999"/>
            </a:srgbClr>
          </a:solidFill>
        </p:spPr>
        <p:txBody>
          <a:bodyPr wrap="square" lIns="0" tIns="0" rIns="0" bIns="0" rtlCol="0"/>
          <a:lstStyle/>
          <a:p/>
        </p:txBody>
      </p:sp>
      <p:sp>
        <p:nvSpPr>
          <p:cNvPr id="6" name="object 6"/>
          <p:cNvSpPr/>
          <p:nvPr/>
        </p:nvSpPr>
        <p:spPr>
          <a:xfrm>
            <a:off x="7228331" y="3378708"/>
            <a:ext cx="3198876" cy="2133600"/>
          </a:xfrm>
          <a:prstGeom prst="rect">
            <a:avLst/>
          </a:prstGeom>
          <a:blipFill>
            <a:blip r:embed="rId2" cstate="print"/>
            <a:stretch>
              <a:fillRect/>
            </a:stretch>
          </a:blipFill>
        </p:spPr>
        <p:txBody>
          <a:bodyPr wrap="square" lIns="0" tIns="0" rIns="0" bIns="0" rtlCol="0"/>
          <a:lstStyle/>
          <a:p/>
        </p:txBody>
      </p:sp>
      <p:sp>
        <p:nvSpPr>
          <p:cNvPr id="9" name="object 9"/>
          <p:cNvSpPr/>
          <p:nvPr/>
        </p:nvSpPr>
        <p:spPr>
          <a:xfrm>
            <a:off x="2342007" y="3378327"/>
            <a:ext cx="1546225" cy="2142490"/>
          </a:xfrm>
          <a:custGeom>
            <a:avLst/>
            <a:gdLst/>
            <a:ahLst/>
            <a:cxnLst/>
            <a:rect l="l" t="t" r="r" b="b"/>
            <a:pathLst>
              <a:path w="1546225" h="2142490">
                <a:moveTo>
                  <a:pt x="1546097" y="2141982"/>
                </a:moveTo>
                <a:lnTo>
                  <a:pt x="0" y="2141982"/>
                </a:lnTo>
                <a:lnTo>
                  <a:pt x="0" y="0"/>
                </a:lnTo>
                <a:lnTo>
                  <a:pt x="1546097" y="0"/>
                </a:lnTo>
                <a:lnTo>
                  <a:pt x="1546097" y="4762"/>
                </a:lnTo>
                <a:lnTo>
                  <a:pt x="9525" y="4762"/>
                </a:lnTo>
                <a:lnTo>
                  <a:pt x="4762" y="9525"/>
                </a:lnTo>
                <a:lnTo>
                  <a:pt x="9525" y="9525"/>
                </a:lnTo>
                <a:lnTo>
                  <a:pt x="9525" y="2132457"/>
                </a:lnTo>
                <a:lnTo>
                  <a:pt x="4762" y="2132457"/>
                </a:lnTo>
                <a:lnTo>
                  <a:pt x="9525" y="2137219"/>
                </a:lnTo>
                <a:lnTo>
                  <a:pt x="1546097" y="2137219"/>
                </a:lnTo>
                <a:lnTo>
                  <a:pt x="1546097" y="2141982"/>
                </a:lnTo>
                <a:close/>
              </a:path>
              <a:path w="1546225" h="2142490">
                <a:moveTo>
                  <a:pt x="9525" y="9525"/>
                </a:moveTo>
                <a:lnTo>
                  <a:pt x="4762" y="9525"/>
                </a:lnTo>
                <a:lnTo>
                  <a:pt x="9525" y="4762"/>
                </a:lnTo>
                <a:lnTo>
                  <a:pt x="9525" y="9525"/>
                </a:lnTo>
                <a:close/>
              </a:path>
              <a:path w="1546225" h="2142490">
                <a:moveTo>
                  <a:pt x="1536572" y="9525"/>
                </a:moveTo>
                <a:lnTo>
                  <a:pt x="9525" y="9525"/>
                </a:lnTo>
                <a:lnTo>
                  <a:pt x="9525" y="4762"/>
                </a:lnTo>
                <a:lnTo>
                  <a:pt x="1536572" y="4762"/>
                </a:lnTo>
                <a:lnTo>
                  <a:pt x="1536572" y="9525"/>
                </a:lnTo>
                <a:close/>
              </a:path>
              <a:path w="1546225" h="2142490">
                <a:moveTo>
                  <a:pt x="1536572" y="2137219"/>
                </a:moveTo>
                <a:lnTo>
                  <a:pt x="1536572" y="4762"/>
                </a:lnTo>
                <a:lnTo>
                  <a:pt x="1541335" y="9525"/>
                </a:lnTo>
                <a:lnTo>
                  <a:pt x="1546097" y="9525"/>
                </a:lnTo>
                <a:lnTo>
                  <a:pt x="1546097" y="2132457"/>
                </a:lnTo>
                <a:lnTo>
                  <a:pt x="1541335" y="2132457"/>
                </a:lnTo>
                <a:lnTo>
                  <a:pt x="1536572" y="2137219"/>
                </a:lnTo>
                <a:close/>
              </a:path>
              <a:path w="1546225" h="2142490">
                <a:moveTo>
                  <a:pt x="1546097" y="9525"/>
                </a:moveTo>
                <a:lnTo>
                  <a:pt x="1541335" y="9525"/>
                </a:lnTo>
                <a:lnTo>
                  <a:pt x="1536572" y="4762"/>
                </a:lnTo>
                <a:lnTo>
                  <a:pt x="1546097" y="4762"/>
                </a:lnTo>
                <a:lnTo>
                  <a:pt x="1546097" y="9525"/>
                </a:lnTo>
                <a:close/>
              </a:path>
              <a:path w="1546225" h="2142490">
                <a:moveTo>
                  <a:pt x="9525" y="2137219"/>
                </a:moveTo>
                <a:lnTo>
                  <a:pt x="4762" y="2132457"/>
                </a:lnTo>
                <a:lnTo>
                  <a:pt x="9525" y="2132457"/>
                </a:lnTo>
                <a:lnTo>
                  <a:pt x="9525" y="2137219"/>
                </a:lnTo>
                <a:close/>
              </a:path>
              <a:path w="1546225" h="2142490">
                <a:moveTo>
                  <a:pt x="1536572" y="2137219"/>
                </a:moveTo>
                <a:lnTo>
                  <a:pt x="9525" y="2137219"/>
                </a:lnTo>
                <a:lnTo>
                  <a:pt x="9525" y="2132457"/>
                </a:lnTo>
                <a:lnTo>
                  <a:pt x="1536572" y="2132457"/>
                </a:lnTo>
                <a:lnTo>
                  <a:pt x="1536572" y="2137219"/>
                </a:lnTo>
                <a:close/>
              </a:path>
              <a:path w="1546225" h="2142490">
                <a:moveTo>
                  <a:pt x="1546097" y="2137219"/>
                </a:moveTo>
                <a:lnTo>
                  <a:pt x="1536572" y="2137219"/>
                </a:lnTo>
                <a:lnTo>
                  <a:pt x="1541335" y="2132457"/>
                </a:lnTo>
                <a:lnTo>
                  <a:pt x="1546097" y="2132457"/>
                </a:lnTo>
                <a:lnTo>
                  <a:pt x="1546097" y="2137219"/>
                </a:lnTo>
                <a:close/>
              </a:path>
            </a:pathLst>
          </a:custGeom>
          <a:solidFill>
            <a:srgbClr val="000000"/>
          </a:solidFill>
        </p:spPr>
        <p:txBody>
          <a:bodyPr wrap="square" lIns="0" tIns="0" rIns="0" bIns="0" rtlCol="0"/>
          <a:lstStyle/>
          <a:p/>
        </p:txBody>
      </p:sp>
      <p:sp>
        <p:nvSpPr>
          <p:cNvPr id="10" name="object 10"/>
          <p:cNvSpPr txBox="1"/>
          <p:nvPr/>
        </p:nvSpPr>
        <p:spPr>
          <a:xfrm>
            <a:off x="3558540" y="2060575"/>
            <a:ext cx="2167890" cy="451484"/>
          </a:xfrm>
          <a:prstGeom prst="rect">
            <a:avLst/>
          </a:prstGeom>
        </p:spPr>
        <p:txBody>
          <a:bodyPr vert="horz" wrap="square" lIns="0" tIns="12065" rIns="0" bIns="0" rtlCol="0">
            <a:spAutoFit/>
          </a:bodyPr>
          <a:lstStyle/>
          <a:p>
            <a:pPr marL="12700">
              <a:lnSpc>
                <a:spcPct val="100000"/>
              </a:lnSpc>
              <a:spcBef>
                <a:spcPts val="95"/>
              </a:spcBef>
            </a:pPr>
            <a:r>
              <a:rPr sz="2800" b="1" dirty="0">
                <a:latin typeface="宋体" panose="02010600030101010101" pitchFamily="2" charset="-122"/>
                <a:cs typeface="宋体" panose="02010600030101010101" pitchFamily="2" charset="-122"/>
              </a:rPr>
              <a:t>厦门理工学</a:t>
            </a:r>
            <a:r>
              <a:rPr sz="2800" b="1" spc="-20" dirty="0">
                <a:latin typeface="宋体" panose="02010600030101010101" pitchFamily="2" charset="-122"/>
                <a:cs typeface="宋体" panose="02010600030101010101" pitchFamily="2" charset="-122"/>
              </a:rPr>
              <a:t>院</a:t>
            </a:r>
            <a:endParaRPr sz="2800">
              <a:latin typeface="宋体" panose="02010600030101010101" pitchFamily="2" charset="-122"/>
              <a:cs typeface="宋体" panose="02010600030101010101" pitchFamily="2" charset="-122"/>
            </a:endParaRPr>
          </a:p>
        </p:txBody>
      </p:sp>
      <p:sp>
        <p:nvSpPr>
          <p:cNvPr id="11" name="object 11"/>
          <p:cNvSpPr txBox="1"/>
          <p:nvPr/>
        </p:nvSpPr>
        <p:spPr>
          <a:xfrm>
            <a:off x="6671309" y="2060575"/>
            <a:ext cx="737870" cy="451484"/>
          </a:xfrm>
          <a:prstGeom prst="rect">
            <a:avLst/>
          </a:prstGeom>
        </p:spPr>
        <p:txBody>
          <a:bodyPr vert="horz" wrap="square" lIns="0" tIns="12065" rIns="0" bIns="0" rtlCol="0">
            <a:spAutoFit/>
          </a:bodyPr>
          <a:lstStyle/>
          <a:p>
            <a:pPr marL="12700">
              <a:lnSpc>
                <a:spcPct val="100000"/>
              </a:lnSpc>
              <a:spcBef>
                <a:spcPts val="95"/>
              </a:spcBef>
            </a:pPr>
            <a:r>
              <a:rPr sz="2800" b="1" dirty="0">
                <a:latin typeface="宋体" panose="02010600030101010101" pitchFamily="2" charset="-122"/>
                <a:cs typeface="宋体" panose="02010600030101010101" pitchFamily="2" charset="-122"/>
              </a:rPr>
              <a:t>黄</a:t>
            </a:r>
            <a:r>
              <a:rPr sz="2800" b="1" spc="-20" dirty="0">
                <a:latin typeface="宋体" panose="02010600030101010101" pitchFamily="2" charset="-122"/>
                <a:cs typeface="宋体" panose="02010600030101010101" pitchFamily="2" charset="-122"/>
              </a:rPr>
              <a:t>莉</a:t>
            </a:r>
            <a:endParaRPr sz="2800">
              <a:latin typeface="宋体" panose="02010600030101010101" pitchFamily="2" charset="-122"/>
              <a:cs typeface="宋体" panose="02010600030101010101" pitchFamily="2" charset="-122"/>
            </a:endParaRPr>
          </a:p>
        </p:txBody>
      </p:sp>
      <p:sp>
        <p:nvSpPr>
          <p:cNvPr id="12" name="object 7"/>
          <p:cNvSpPr/>
          <p:nvPr>
            <p:custDataLst>
              <p:tags r:id="rId3"/>
            </p:custDataLst>
          </p:nvPr>
        </p:nvSpPr>
        <p:spPr>
          <a:xfrm>
            <a:off x="3877055" y="3378708"/>
            <a:ext cx="3256788" cy="2133600"/>
          </a:xfrm>
          <a:prstGeom prst="rect">
            <a:avLst/>
          </a:prstGeom>
          <a:blipFill>
            <a:blip r:embed="rId4" cstate="print"/>
            <a:stretch>
              <a:fillRect/>
            </a:stretch>
          </a:blipFill>
        </p:spPr>
        <p:txBody>
          <a:bodyPr wrap="square" lIns="0" tIns="0" rIns="0" bIns="0" rtlCol="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3" name="object 3"/>
          <p:cNvSpPr txBox="1">
            <a:spLocks noGrp="1"/>
          </p:cNvSpPr>
          <p:nvPr>
            <p:ph type="title"/>
          </p:nvPr>
        </p:nvSpPr>
        <p:spPr>
          <a:xfrm>
            <a:off x="0" y="132587"/>
            <a:ext cx="12192000" cy="756285"/>
          </a:xfrm>
          <a:prstGeom prst="rect">
            <a:avLst/>
          </a:prstGeom>
          <a:solidFill>
            <a:srgbClr val="5AB6DF">
              <a:alpha val="41999"/>
            </a:srgbClr>
          </a:solidFill>
        </p:spPr>
        <p:txBody>
          <a:bodyPr vert="horz" wrap="square" lIns="0" tIns="372110" rIns="0" bIns="0" rtlCol="0">
            <a:spAutoFit/>
          </a:bodyPr>
          <a:lstStyle/>
          <a:p>
            <a:pPr marL="215900">
              <a:lnSpc>
                <a:spcPts val="3020"/>
              </a:lnSpc>
              <a:spcBef>
                <a:spcPts val="2930"/>
              </a:spcBef>
            </a:pPr>
            <a:r>
              <a:rPr sz="4000" dirty="0"/>
              <a:t>【本章提要</a:t>
            </a:r>
            <a:r>
              <a:rPr sz="4000" spc="-25" dirty="0"/>
              <a:t>】</a:t>
            </a:r>
            <a:endParaRPr sz="4000"/>
          </a:p>
        </p:txBody>
      </p:sp>
      <p:sp>
        <p:nvSpPr>
          <p:cNvPr id="4" name="object 4"/>
          <p:cNvSpPr txBox="1"/>
          <p:nvPr/>
        </p:nvSpPr>
        <p:spPr>
          <a:xfrm>
            <a:off x="203200" y="1134110"/>
            <a:ext cx="11776075" cy="3902710"/>
          </a:xfrm>
          <a:prstGeom prst="rect">
            <a:avLst/>
          </a:prstGeom>
        </p:spPr>
        <p:txBody>
          <a:bodyPr vert="horz" wrap="square" lIns="0" tIns="12700" rIns="0" bIns="0" rtlCol="0">
            <a:noAutofit/>
          </a:bodyPr>
          <a:lstStyle/>
          <a:p>
            <a:pPr marL="12700" marR="5080" indent="276860" algn="just">
              <a:lnSpc>
                <a:spcPct val="150000"/>
              </a:lnSpc>
              <a:spcBef>
                <a:spcPts val="100"/>
              </a:spcBef>
            </a:pPr>
            <a:r>
              <a:rPr sz="2400" b="1" dirty="0"/>
              <a:t>20 世纪 70 年代后，金融环境发生了很大变化，利率汇率通货膨胀呈现极不稳定与高度易变的状态，使得金融市场价格风险大增。虽然传统金融工具如远期外汇交易与证券投资基金等，可在一定程度上控制风险，但金融机构更希望借助先进技术，通过低成本、高效率、高流动性的金融工具实现风险转移。因此作为新兴风险管理手段，以期货、期权与互换为主体的金融衍生工具成为金融业发展的客观要求。本章在着重阐述投资银行金融衍生工具业务基本知识的基础上，还会介绍金融科技在投资银行金融衍生工具业务场景中的应用。</a:t>
            </a:r>
            <a:endParaRPr sz="24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3" name="object 3"/>
          <p:cNvSpPr txBox="1">
            <a:spLocks noGrp="1"/>
          </p:cNvSpPr>
          <p:nvPr>
            <p:ph type="title"/>
          </p:nvPr>
        </p:nvSpPr>
        <p:spPr>
          <a:xfrm>
            <a:off x="0" y="132587"/>
            <a:ext cx="12192000" cy="756285"/>
          </a:xfrm>
          <a:prstGeom prst="rect">
            <a:avLst/>
          </a:prstGeom>
          <a:solidFill>
            <a:srgbClr val="5AB6DF">
              <a:alpha val="41999"/>
            </a:srgbClr>
          </a:solidFill>
        </p:spPr>
        <p:txBody>
          <a:bodyPr vert="horz" wrap="square" lIns="0" tIns="370205" rIns="0" bIns="0" rtlCol="0">
            <a:spAutoFit/>
          </a:bodyPr>
          <a:lstStyle/>
          <a:p>
            <a:pPr marL="232410">
              <a:lnSpc>
                <a:spcPts val="3035"/>
              </a:lnSpc>
              <a:spcBef>
                <a:spcPts val="2915"/>
              </a:spcBef>
            </a:pPr>
            <a:r>
              <a:rPr sz="4000" dirty="0"/>
              <a:t>【学习目标</a:t>
            </a:r>
            <a:r>
              <a:rPr sz="4000" spc="-25" dirty="0"/>
              <a:t>】</a:t>
            </a:r>
            <a:endParaRPr sz="4000"/>
          </a:p>
        </p:txBody>
      </p:sp>
      <p:sp>
        <p:nvSpPr>
          <p:cNvPr id="4" name="object 4"/>
          <p:cNvSpPr txBox="1"/>
          <p:nvPr/>
        </p:nvSpPr>
        <p:spPr>
          <a:xfrm>
            <a:off x="220345" y="1132205"/>
            <a:ext cx="11654790" cy="4129405"/>
          </a:xfrm>
          <a:prstGeom prst="rect">
            <a:avLst/>
          </a:prstGeom>
        </p:spPr>
        <p:txBody>
          <a:bodyPr vert="horz" wrap="square" lIns="0" tIns="12700" rIns="0" bIns="0" rtlCol="0">
            <a:noAutofit/>
          </a:bodyPr>
          <a:lstStyle/>
          <a:p>
            <a:pPr marL="12700" marR="5080" indent="0">
              <a:lnSpc>
                <a:spcPct val="150000"/>
              </a:lnSpc>
              <a:spcBef>
                <a:spcPts val="100"/>
              </a:spcBef>
              <a:buSzPct val="96000"/>
              <a:buFont typeface="Calibri" panose="020F0502020204030204"/>
              <a:buNone/>
              <a:tabLst>
                <a:tab pos="252095" algn="l"/>
              </a:tabLst>
            </a:pPr>
            <a:r>
              <a:rPr sz="2400" b="1" dirty="0">
                <a:latin typeface="宋体" panose="02010600030101010101" pitchFamily="2" charset="-122"/>
                <a:cs typeface="宋体" panose="02010600030101010101" pitchFamily="2" charset="-122"/>
              </a:rPr>
              <a:t>1. 了解金融衍生工具业务类型与功能。</a:t>
            </a:r>
            <a:endParaRPr sz="2400" b="1" dirty="0">
              <a:latin typeface="宋体" panose="02010600030101010101" pitchFamily="2" charset="-122"/>
              <a:cs typeface="宋体" panose="02010600030101010101" pitchFamily="2" charset="-122"/>
            </a:endParaRPr>
          </a:p>
          <a:p>
            <a:pPr marL="12700" marR="5080" indent="0">
              <a:lnSpc>
                <a:spcPct val="150000"/>
              </a:lnSpc>
              <a:spcBef>
                <a:spcPts val="100"/>
              </a:spcBef>
              <a:buSzPct val="96000"/>
              <a:buFont typeface="Calibri" panose="020F0502020204030204"/>
              <a:buNone/>
              <a:tabLst>
                <a:tab pos="252095" algn="l"/>
              </a:tabLst>
            </a:pPr>
            <a:r>
              <a:rPr sz="2400" b="1" dirty="0">
                <a:latin typeface="宋体" panose="02010600030101010101" pitchFamily="2" charset="-122"/>
                <a:cs typeface="宋体" panose="02010600030101010101" pitchFamily="2" charset="-122"/>
              </a:rPr>
              <a:t>2. 了解供需定价与无套利定价、无套利定价理论定价金融衍生工具。</a:t>
            </a:r>
            <a:endParaRPr sz="2400" b="1" dirty="0">
              <a:latin typeface="宋体" panose="02010600030101010101" pitchFamily="2" charset="-122"/>
              <a:cs typeface="宋体" panose="02010600030101010101" pitchFamily="2" charset="-122"/>
            </a:endParaRPr>
          </a:p>
          <a:p>
            <a:pPr marL="12700" marR="5080" indent="0">
              <a:lnSpc>
                <a:spcPct val="150000"/>
              </a:lnSpc>
              <a:spcBef>
                <a:spcPts val="100"/>
              </a:spcBef>
              <a:buSzPct val="96000"/>
              <a:buFont typeface="Calibri" panose="020F0502020204030204"/>
              <a:buNone/>
              <a:tabLst>
                <a:tab pos="252095" algn="l"/>
              </a:tabLst>
            </a:pPr>
            <a:r>
              <a:rPr sz="2400" b="1" dirty="0">
                <a:latin typeface="宋体" panose="02010600030101010101" pitchFamily="2" charset="-122"/>
                <a:cs typeface="宋体" panose="02010600030101010101" pitchFamily="2" charset="-122"/>
              </a:rPr>
              <a:t>3. 了解金融科技在投资银行金融衍生工具业务场景中的应用。</a:t>
            </a:r>
            <a:endParaRPr sz="2400" b="1" dirty="0">
              <a:latin typeface="宋体" panose="02010600030101010101" pitchFamily="2" charset="-122"/>
              <a:cs typeface="宋体" panose="02010600030101010101" pitchFamily="2" charset="-122"/>
            </a:endParaRPr>
          </a:p>
          <a:p>
            <a:pPr marL="12700" marR="5080" indent="0">
              <a:lnSpc>
                <a:spcPct val="150000"/>
              </a:lnSpc>
              <a:spcBef>
                <a:spcPts val="100"/>
              </a:spcBef>
              <a:buSzPct val="96000"/>
              <a:buFont typeface="Calibri" panose="020F0502020204030204"/>
              <a:buNone/>
              <a:tabLst>
                <a:tab pos="252095" algn="l"/>
              </a:tabLst>
            </a:pPr>
            <a:r>
              <a:rPr sz="2400" b="1" dirty="0">
                <a:latin typeface="宋体" panose="02010600030101010101" pitchFamily="2" charset="-122"/>
                <a:cs typeface="宋体" panose="02010600030101010101" pitchFamily="2" charset="-122"/>
              </a:rPr>
              <a:t>4. 构建逻辑、辩证与批判等科学思维。理解金融科技的哲学基础与金融科技为民要义，树立与时俱进、终身学习的理念。 </a:t>
            </a:r>
            <a:endParaRPr sz="2400" b="1" dirty="0">
              <a:latin typeface="宋体" panose="02010600030101010101" pitchFamily="2" charset="-122"/>
              <a:cs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756285"/>
          </a:xfrm>
          <a:custGeom>
            <a:avLst/>
            <a:gdLst/>
            <a:ahLst/>
            <a:cxnLst/>
            <a:rect l="l" t="t" r="r" b="b"/>
            <a:pathLst>
              <a:path w="12192000" h="756285">
                <a:moveTo>
                  <a:pt x="0" y="0"/>
                </a:moveTo>
                <a:lnTo>
                  <a:pt x="12192000" y="0"/>
                </a:lnTo>
                <a:lnTo>
                  <a:pt x="12192000" y="755904"/>
                </a:lnTo>
                <a:lnTo>
                  <a:pt x="0" y="755904"/>
                </a:lnTo>
                <a:lnTo>
                  <a:pt x="0" y="0"/>
                </a:lnTo>
                <a:close/>
              </a:path>
            </a:pathLst>
          </a:custGeom>
          <a:solidFill>
            <a:srgbClr val="5AB6DF">
              <a:alpha val="41999"/>
            </a:srgbClr>
          </a:solidFill>
        </p:spPr>
        <p:txBody>
          <a:bodyPr wrap="square" lIns="0" tIns="0" rIns="0" bIns="0" rtlCol="0"/>
          <a:lstStyle/>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a:spLocks noGrp="1"/>
          </p:cNvSpPr>
          <p:nvPr>
            <p:ph type="title"/>
          </p:nvPr>
        </p:nvSpPr>
        <p:spPr>
          <a:xfrm>
            <a:off x="0" y="105155"/>
            <a:ext cx="12192000" cy="578485"/>
          </a:xfrm>
          <a:prstGeom prst="rect">
            <a:avLst/>
          </a:prstGeom>
          <a:solidFill>
            <a:srgbClr val="5AB6DF">
              <a:alpha val="41999"/>
            </a:srgbClr>
          </a:solidFill>
        </p:spPr>
        <p:txBody>
          <a:bodyPr vert="horz" wrap="square" lIns="0" tIns="24765" rIns="0" bIns="0" rtlCol="0">
            <a:spAutoFit/>
          </a:bodyPr>
          <a:lstStyle/>
          <a:p>
            <a:pPr marL="274955">
              <a:lnSpc>
                <a:spcPct val="100000"/>
              </a:lnSpc>
              <a:spcBef>
                <a:spcPts val="195"/>
              </a:spcBef>
            </a:pPr>
            <a:r>
              <a:rPr sz="3600" b="0" dirty="0">
                <a:latin typeface="宋体" panose="02010600030101010101" pitchFamily="2" charset="-122"/>
                <a:cs typeface="宋体" panose="02010600030101010101" pitchFamily="2" charset="-122"/>
              </a:rPr>
              <a:t>第一节 金融衍生工具业务概述</a:t>
            </a:r>
            <a:endParaRPr sz="3600" b="0" dirty="0">
              <a:latin typeface="宋体" panose="02010600030101010101" pitchFamily="2" charset="-122"/>
              <a:cs typeface="宋体" panose="02010600030101010101" pitchFamily="2" charset="-122"/>
            </a:endParaRPr>
          </a:p>
        </p:txBody>
      </p:sp>
      <p:sp>
        <p:nvSpPr>
          <p:cNvPr id="5" name="object 5"/>
          <p:cNvSpPr txBox="1"/>
          <p:nvPr/>
        </p:nvSpPr>
        <p:spPr>
          <a:xfrm>
            <a:off x="310515" y="958215"/>
            <a:ext cx="11589385" cy="3173095"/>
          </a:xfrm>
          <a:prstGeom prst="rect">
            <a:avLst/>
          </a:prstGeom>
        </p:spPr>
        <p:txBody>
          <a:bodyPr vert="horz" wrap="square" lIns="0" tIns="149225" rIns="0" bIns="0" rtlCol="0">
            <a:noAutofit/>
          </a:bodyPr>
          <a:lstStyle/>
          <a:p>
            <a:pPr marL="45085" algn="just">
              <a:lnSpc>
                <a:spcPct val="100000"/>
              </a:lnSpc>
              <a:spcBef>
                <a:spcPts val="1175"/>
              </a:spcBef>
            </a:pPr>
            <a:r>
              <a:rPr lang="zh-CN" altLang="en-US" sz="2000" b="1" dirty="0">
                <a:latin typeface="黑体" panose="02010609060101010101" charset="-122"/>
                <a:cs typeface="黑体" panose="02010609060101010101" charset="-122"/>
              </a:rPr>
              <a:t>一、</a:t>
            </a:r>
            <a:r>
              <a:rPr lang="en-US" sz="2000" b="1" dirty="0">
                <a:latin typeface="黑体" panose="02010609060101010101" charset="-122"/>
                <a:cs typeface="黑体" panose="02010609060101010101" charset="-122"/>
              </a:rPr>
              <a:t>金融衍生工具类型</a:t>
            </a:r>
            <a:endParaRPr lang="en-US" sz="2000" b="1" dirty="0">
              <a:latin typeface="黑体" panose="02010609060101010101" charset="-122"/>
              <a:cs typeface="黑体" panose="02010609060101010101" charset="-122"/>
            </a:endParaRPr>
          </a:p>
          <a:p>
            <a:pPr marL="45085" algn="just">
              <a:lnSpc>
                <a:spcPct val="100000"/>
              </a:lnSpc>
              <a:spcBef>
                <a:spcPts val="1175"/>
              </a:spcBef>
            </a:pPr>
            <a:r>
              <a:rPr lang="en-US" sz="2000"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20 世纪 70 年代以来，基于基础性金融工具如股票债券价值变化而派生出创新交易方式。现代金融衍生工具的兴起与迅猛发展是金融领域发生最引人瞩目的变革，基础性金融工具主要包括货币、外汇、利率工具，如债券、商业票据、存单、股票等。国际互换与衍生品协会(ISDA)对衍生金融工具作出如下描述：衍生品是有关互换现金流量且旨在为交易者转移风险的双边合约。合约到期时交易者欠对方的金额由基础商品、证券与指数价格决定。其基本特征为：金融衍生工具的价格随基础性工具变化，而变化但较基础性金融工具而言，金融衍生工具对价格变动更为敏感，波动较大，金融衍生工具交易具有杠杆效应(根据通行交易规则，参与金融衍生工具的交易投资者只需要支付少量保证金，签订远期合约或互换不同金融产品衍生交易合约就可进行数额巨大的交易，取得以小博大的效果。但杠杆效应也成倍放大了市场风险，因此金融衍生工具有高风险、高效益特征)；金融衍生工具结构复杂(在金融市场上，金融工程师可采用各种现代定价与交易技术，根据客户的需要进行“量身定造”，创造“再衍生工具”，进行多重资产组合，从而“发明”出大量特性各异、纷繁复杂的金融产品)。</a:t>
            </a:r>
            <a:endParaRPr sz="2000" dirty="0">
              <a:latin typeface="黑体" panose="02010609060101010101" charset="-122"/>
              <a:cs typeface="黑体" panose="02010609060101010101" charset="-122"/>
            </a:endParaRPr>
          </a:p>
          <a:p>
            <a:pPr marL="45085" algn="just">
              <a:lnSpc>
                <a:spcPct val="100000"/>
              </a:lnSpc>
              <a:spcBef>
                <a:spcPts val="1175"/>
              </a:spcBef>
            </a:pPr>
            <a:r>
              <a:rPr sz="2000" b="1" dirty="0">
                <a:latin typeface="黑体" panose="02010609060101010101" charset="-122"/>
                <a:cs typeface="黑体" panose="02010609060101010101" charset="-122"/>
              </a:rPr>
              <a:t>二、金融衍生工具业务功能</a:t>
            </a:r>
            <a:endParaRPr sz="2000" b="1" dirty="0">
              <a:latin typeface="黑体" panose="02010609060101010101" charset="-122"/>
              <a:cs typeface="黑体" panose="02010609060101010101" charset="-122"/>
            </a:endParaRPr>
          </a:p>
          <a:p>
            <a:pPr marL="45085" algn="just">
              <a:lnSpc>
                <a:spcPct val="100000"/>
              </a:lnSpc>
              <a:spcBef>
                <a:spcPts val="1175"/>
              </a:spcBef>
            </a:pPr>
            <a:r>
              <a:rPr lang="en-US" sz="2000" b="1"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金融衍生工具业务有规避风险、价格发现、获取收益等功能。</a:t>
            </a:r>
            <a:endParaRPr sz="2000" b="1" dirty="0">
              <a:latin typeface="黑体" panose="02010609060101010101" charset="-122"/>
              <a:cs typeface="黑体" panose="02010609060101010101" charset="-122"/>
            </a:endParaRPr>
          </a:p>
          <a:p>
            <a:pPr marL="45085" algn="just">
              <a:lnSpc>
                <a:spcPct val="100000"/>
              </a:lnSpc>
              <a:spcBef>
                <a:spcPts val="1175"/>
              </a:spcBef>
            </a:pPr>
            <a:endParaRPr sz="2000" b="1" dirty="0">
              <a:latin typeface="黑体" panose="02010609060101010101" charset="-122"/>
              <a:cs typeface="黑体" panose="02010609060101010101" charset="-122"/>
            </a:endParaRPr>
          </a:p>
          <a:p>
            <a:pPr marL="45085">
              <a:lnSpc>
                <a:spcPct val="100000"/>
              </a:lnSpc>
              <a:spcBef>
                <a:spcPts val="1175"/>
              </a:spcBef>
            </a:pPr>
            <a:endParaRPr sz="2000" dirty="0">
              <a:latin typeface="黑体" panose="02010609060101010101" charset="-122"/>
              <a:cs typeface="黑体" panose="02010609060101010101" charset="-122"/>
            </a:endParaRPr>
          </a:p>
          <a:p>
            <a:pPr marL="45085">
              <a:lnSpc>
                <a:spcPct val="100000"/>
              </a:lnSpc>
              <a:spcBef>
                <a:spcPts val="1175"/>
              </a:spcBef>
            </a:pPr>
            <a:endParaRPr sz="2000" dirty="0">
              <a:latin typeface="黑体" panose="02010609060101010101" charset="-122"/>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05155"/>
            <a:ext cx="12192000" cy="628650"/>
          </a:xfrm>
          <a:prstGeom prst="rect">
            <a:avLst/>
          </a:prstGeom>
          <a:solidFill>
            <a:srgbClr val="5AB6DF">
              <a:alpha val="41999"/>
            </a:srgbClr>
          </a:solidFill>
        </p:spPr>
        <p:txBody>
          <a:bodyPr vert="horz" wrap="square" lIns="0" tIns="74930" rIns="0" bIns="0" rtlCol="0">
            <a:spAutoFit/>
          </a:bodyPr>
          <a:lstStyle/>
          <a:p>
            <a:pPr marL="298450">
              <a:lnSpc>
                <a:spcPct val="100000"/>
              </a:lnSpc>
              <a:spcBef>
                <a:spcPts val="590"/>
              </a:spcBef>
            </a:pPr>
            <a:r>
              <a:rPr sz="3600" b="0" dirty="0">
                <a:latin typeface="宋体" panose="02010600030101010101" pitchFamily="2" charset="-122"/>
                <a:cs typeface="宋体" panose="02010600030101010101" pitchFamily="2" charset="-122"/>
              </a:rPr>
              <a:t>第二节 </a:t>
            </a:r>
            <a:r>
              <a:rPr lang="zh-CN" sz="3600" b="0" dirty="0">
                <a:latin typeface="宋体" panose="02010600030101010101" pitchFamily="2" charset="-122"/>
                <a:cs typeface="宋体" panose="02010600030101010101" pitchFamily="2" charset="-122"/>
              </a:rPr>
              <a:t>金融衍生工具</a:t>
            </a:r>
            <a:r>
              <a:rPr lang="zh-CN" sz="3600" b="0" dirty="0">
                <a:latin typeface="宋体" panose="02010600030101010101" pitchFamily="2" charset="-122"/>
                <a:cs typeface="宋体" panose="02010600030101010101" pitchFamily="2" charset="-122"/>
              </a:rPr>
              <a:t>定价</a:t>
            </a:r>
            <a:endParaRPr lang="zh-CN" sz="3600" b="0" dirty="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p:nvPr/>
        </p:nvSpPr>
        <p:spPr>
          <a:xfrm>
            <a:off x="161290" y="937260"/>
            <a:ext cx="11129010" cy="4778375"/>
          </a:xfrm>
          <a:prstGeom prst="rect">
            <a:avLst/>
          </a:prstGeom>
        </p:spPr>
        <p:txBody>
          <a:bodyPr vert="horz" wrap="square" lIns="0" tIns="146050" rIns="0" bIns="0" rtlCol="0">
            <a:noAutofit/>
          </a:bodyPr>
          <a:lstStyle/>
          <a:p>
            <a:pPr marL="12700">
              <a:lnSpc>
                <a:spcPct val="100000"/>
              </a:lnSpc>
              <a:spcBef>
                <a:spcPts val="1150"/>
              </a:spcBef>
            </a:pPr>
            <a:r>
              <a:rPr lang="en-US" sz="2000" dirty="0">
                <a:latin typeface="黑体" panose="02010609060101010101" charset="-122"/>
                <a:cs typeface="黑体" panose="02010609060101010101" charset="-122"/>
              </a:rPr>
              <a:t>  </a:t>
            </a:r>
            <a:r>
              <a:rPr sz="2000" b="1" dirty="0">
                <a:latin typeface="黑体" panose="02010609060101010101" charset="-122"/>
                <a:cs typeface="黑体" panose="02010609060101010101" charset="-122"/>
              </a:rPr>
              <a:t>一、供需定价与无套利定价的差别。</a:t>
            </a:r>
            <a:endParaRPr sz="2000" b="1" dirty="0">
              <a:latin typeface="黑体" panose="02010609060101010101" charset="-122"/>
              <a:cs typeface="黑体" panose="02010609060101010101" charset="-122"/>
            </a:endParaRPr>
          </a:p>
          <a:p>
            <a:pPr marL="12700" algn="just">
              <a:lnSpc>
                <a:spcPct val="100000"/>
              </a:lnSpc>
              <a:spcBef>
                <a:spcPts val="1150"/>
              </a:spcBef>
            </a:pPr>
            <a:r>
              <a:rPr lang="en-US" sz="2000" b="1" dirty="0">
                <a:latin typeface="黑体" panose="02010609060101010101" charset="-122"/>
                <a:cs typeface="黑体" panose="02010609060101010101" charset="-122"/>
              </a:rPr>
              <a:t>  </a:t>
            </a:r>
            <a:r>
              <a:rPr lang="en-US" sz="2000"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确定金融资产是不是便宜呢？为解决这问题，一套完全不依靠供求分析框架“无套利定价”这就成为金融学定价基本原则。无套利定价原理为两个未来现金流一样金融产品就应该定价一样，否则就会存在确定低买高卖机会，即“无风险套利机会”。给衍生品定价其实就像法官进行民事调节一样，定出来价格要使得买卖双方都感到公平：尽义务一方要有适当补贴</a:t>
            </a:r>
            <a:r>
              <a:rPr lang="zh-CN" sz="2000" dirty="0">
                <a:latin typeface="黑体" panose="02010609060101010101" charset="-122"/>
                <a:cs typeface="黑体" panose="02010609060101010101" charset="-122"/>
              </a:rPr>
              <a:t>。</a:t>
            </a:r>
            <a:endParaRPr lang="zh-CN" sz="2000" b="1" dirty="0">
              <a:latin typeface="黑体" panose="02010609060101010101" charset="-122"/>
              <a:cs typeface="黑体" panose="02010609060101010101" charset="-122"/>
            </a:endParaRPr>
          </a:p>
          <a:p>
            <a:pPr marL="12700" algn="just">
              <a:lnSpc>
                <a:spcPct val="100000"/>
              </a:lnSpc>
              <a:spcBef>
                <a:spcPts val="1150"/>
              </a:spcBef>
            </a:pPr>
            <a:r>
              <a:rPr lang="zh-CN" sz="2000" b="1" dirty="0">
                <a:latin typeface="黑体" panose="02010609060101010101" charset="-122"/>
                <a:cs typeface="黑体" panose="02010609060101010101" charset="-122"/>
              </a:rPr>
              <a:t>二、利用无套利定价理论定价衍生工具</a:t>
            </a:r>
            <a:endParaRPr lang="zh-CN" sz="2000" b="1" dirty="0">
              <a:latin typeface="黑体" panose="02010609060101010101" charset="-122"/>
              <a:cs typeface="黑体" panose="02010609060101010101" charset="-122"/>
            </a:endParaRPr>
          </a:p>
          <a:p>
            <a:pPr marL="12700" algn="just">
              <a:lnSpc>
                <a:spcPct val="100000"/>
              </a:lnSpc>
              <a:spcBef>
                <a:spcPts val="1150"/>
              </a:spcBef>
            </a:pPr>
            <a:r>
              <a:rPr lang="en-US" altLang="zh-CN" sz="2000" b="1" dirty="0">
                <a:latin typeface="黑体" panose="02010609060101010101" charset="-122"/>
                <a:cs typeface="黑体" panose="02010609060101010101" charset="-122"/>
              </a:rPr>
              <a:t>   </a:t>
            </a:r>
            <a:r>
              <a:rPr lang="zh-CN" sz="2000" dirty="0">
                <a:latin typeface="黑体" panose="02010609060101010101" charset="-122"/>
                <a:cs typeface="黑体" panose="02010609060101010101" charset="-122"/>
              </a:rPr>
              <a:t>供需定价与无套利是区分一般商品的与金融品定价关键点。</a:t>
            </a:r>
            <a:endParaRPr lang="zh-CN" sz="2000" dirty="0">
              <a:latin typeface="黑体" panose="02010609060101010101" charset="-122"/>
              <a:cs typeface="黑体" panose="02010609060101010101" charset="-122"/>
            </a:endParaRPr>
          </a:p>
          <a:p>
            <a:pPr marL="12700" algn="just">
              <a:lnSpc>
                <a:spcPct val="100000"/>
              </a:lnSpc>
              <a:spcBef>
                <a:spcPts val="1150"/>
              </a:spcBef>
            </a:pPr>
            <a:r>
              <a:rPr lang="en-US" altLang="zh-CN" sz="2000" dirty="0">
                <a:latin typeface="黑体" panose="02010609060101010101" charset="-122"/>
                <a:cs typeface="黑体" panose="02010609060101010101" charset="-122"/>
              </a:rPr>
              <a:t>   衍生品市场真正形成从衍生品定价开始，而衍生品市场形成对全球金融格局都有重大影响。一方面衍生品为资管行业提供丰富风险对冲工具，产生很多金融创新，促进了全球金融深化也促进资本有效配置。但另一方面，因为衍生品定价高度数学化与工程化，此后就会使金融看上去更加复杂，大大增加信息不对称。而作为金融创新产品，衍生品天生是具有高杠杆、少监管的特征，这些特征又刺激着人性贪婪的欲望。从 90 年代以来，很多次金融危机的发生都与金融衍生品密切相关，这也是很多人对金融衍生品爱恨交织原因。</a:t>
            </a:r>
            <a:endParaRPr lang="en-US" altLang="zh-CN" sz="2000" dirty="0">
              <a:latin typeface="黑体" panose="02010609060101010101" charset="-122"/>
              <a:cs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32587"/>
            <a:ext cx="12192000" cy="628015"/>
          </a:xfrm>
          <a:prstGeom prst="rect">
            <a:avLst/>
          </a:prstGeom>
          <a:solidFill>
            <a:srgbClr val="5AB6DF">
              <a:alpha val="41999"/>
            </a:srgbClr>
          </a:solidFill>
        </p:spPr>
        <p:txBody>
          <a:bodyPr vert="horz" wrap="square" lIns="0" tIns="74295" rIns="0" bIns="0" rtlCol="0">
            <a:spAutoFit/>
          </a:bodyPr>
          <a:lstStyle/>
          <a:p>
            <a:pPr marL="91440">
              <a:lnSpc>
                <a:spcPct val="100000"/>
              </a:lnSpc>
              <a:spcBef>
                <a:spcPts val="585"/>
              </a:spcBef>
            </a:pPr>
            <a:r>
              <a:rPr sz="3600" b="0" dirty="0">
                <a:latin typeface="宋体" panose="02010600030101010101" pitchFamily="2" charset="-122"/>
                <a:cs typeface="宋体" panose="02010600030101010101" pitchFamily="2" charset="-122"/>
              </a:rPr>
              <a:t>第三节  </a:t>
            </a:r>
            <a:r>
              <a:rPr lang="zh-CN" sz="3600" b="0" dirty="0">
                <a:latin typeface="宋体" panose="02010600030101010101" pitchFamily="2" charset="-122"/>
                <a:cs typeface="宋体" panose="02010600030101010101" pitchFamily="2" charset="-122"/>
              </a:rPr>
              <a:t>金融科技的</a:t>
            </a:r>
            <a:r>
              <a:rPr lang="zh-CN" sz="3600" b="0" dirty="0">
                <a:latin typeface="宋体" panose="02010600030101010101" pitchFamily="2" charset="-122"/>
                <a:cs typeface="宋体" panose="02010600030101010101" pitchFamily="2" charset="-122"/>
              </a:rPr>
              <a:t>应用</a:t>
            </a:r>
            <a:endParaRPr lang="zh-CN" sz="3600" b="0" dirty="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p:nvPr/>
        </p:nvSpPr>
        <p:spPr>
          <a:xfrm>
            <a:off x="193040" y="958215"/>
            <a:ext cx="11931015" cy="4977765"/>
          </a:xfrm>
          <a:prstGeom prst="rect">
            <a:avLst/>
          </a:prstGeom>
        </p:spPr>
        <p:txBody>
          <a:bodyPr vert="horz" wrap="square" lIns="0" tIns="13335" rIns="0" bIns="0" rtlCol="0">
            <a:spAutoFit/>
          </a:bodyPr>
          <a:lstStyle/>
          <a:p>
            <a:pPr marL="12700" algn="just">
              <a:lnSpc>
                <a:spcPct val="150000"/>
              </a:lnSpc>
              <a:spcBef>
                <a:spcPts val="105"/>
              </a:spcBef>
            </a:pPr>
            <a:r>
              <a:rPr lang="en-US" sz="2000" b="1" dirty="0">
                <a:latin typeface="黑体" panose="02010609060101010101" charset="-122"/>
                <a:cs typeface="黑体" panose="02010609060101010101" charset="-122"/>
              </a:rPr>
              <a:t> </a:t>
            </a:r>
            <a:r>
              <a:rPr sz="2000" dirty="0">
                <a:latin typeface="黑体" panose="02010609060101010101" charset="-122"/>
                <a:cs typeface="黑体" panose="02010609060101010101" charset="-122"/>
              </a:rPr>
              <a:t>随着投资银行(证券)行业加大技术资金与人力投入，大数据、人工智能、区块链技术正运用到证券公司运营中的方方面面，使机构客户服务以及中后台运营管理模式均得到重塑。机构客户服务方面，金融科技聚焦于业务的线上化、自动化和智慧化，提高业务效率，减少人力、时间成本，并满足专业机构客户较高的极速量化交易系统需求。中后台运营管理方面，金融科技主要运用于质控风控中保障业务安全。金融科技转型之下或将重塑行业竞争格局。一般而言，头部券商资金、客户数据等金融科技转型所需资源较为充足，更有望加速实现金融与业务的深度融合、高效兑现收入，因此金融科技的转型或将强化行业内集中化的趋势。另一方面，对于坚持差异化发展、善于将金融科技重点部署在自身优势领域、并利用金融科技以较低的成本缩小与头部公司差距的券商而言，金融科技也是一种可以用来“扬长避短”的弯道超车的利器。</a:t>
            </a:r>
            <a:endParaRPr sz="2000" dirty="0">
              <a:latin typeface="黑体" panose="02010609060101010101" charset="-122"/>
              <a:cs typeface="黑体" panose="02010609060101010101" charset="-122"/>
            </a:endParaRPr>
          </a:p>
          <a:p>
            <a:pPr marL="12700" algn="just">
              <a:lnSpc>
                <a:spcPct val="100000"/>
              </a:lnSpc>
              <a:spcBef>
                <a:spcPts val="105"/>
              </a:spcBef>
            </a:pPr>
            <a:endParaRPr sz="2000" dirty="0">
              <a:latin typeface="黑体" panose="02010609060101010101" charset="-122"/>
              <a:cs typeface="黑体" panose="02010609060101010101" charset="-122"/>
            </a:endParaRPr>
          </a:p>
          <a:p>
            <a:pPr marL="12700" algn="just">
              <a:lnSpc>
                <a:spcPct val="100000"/>
              </a:lnSpc>
              <a:spcBef>
                <a:spcPts val="105"/>
              </a:spcBef>
            </a:pPr>
            <a:r>
              <a:rPr sz="2000" b="1" dirty="0">
                <a:latin typeface="黑体" panose="02010609060101010101" charset="-122"/>
                <a:cs typeface="黑体" panose="02010609060101010101" charset="-122"/>
              </a:rPr>
              <a:t>基于区块链的 OTC 衍生品金融基础设施</a:t>
            </a:r>
            <a:endParaRPr sz="2000" b="1" dirty="0">
              <a:latin typeface="黑体" panose="02010609060101010101" charset="-122"/>
              <a:cs typeface="黑体" panose="02010609060101010101" charset="-122"/>
            </a:endParaRPr>
          </a:p>
          <a:p>
            <a:pPr marL="12700" algn="just">
              <a:lnSpc>
                <a:spcPct val="100000"/>
              </a:lnSpc>
              <a:spcBef>
                <a:spcPts val="105"/>
              </a:spcBef>
            </a:pPr>
            <a:r>
              <a:rPr sz="2000" b="1" dirty="0">
                <a:latin typeface="黑体" panose="02010609060101010101" charset="-122"/>
                <a:cs typeface="黑体" panose="02010609060101010101" charset="-122"/>
              </a:rPr>
              <a:t>问题分析：结合案例，分析金融科技如何赋能投资银行开展零售经纪财富管理业务？2021 年 1 月至今，金融科技在零售经纪财富管理方面的应用有何新发展？</a:t>
            </a:r>
            <a:endParaRPr sz="2000" b="1" dirty="0">
              <a:latin typeface="黑体" panose="02010609060101010101" charset="-122"/>
              <a:cs typeface="黑体"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32587"/>
            <a:ext cx="12192000" cy="756285"/>
          </a:xfrm>
          <a:prstGeom prst="rect">
            <a:avLst/>
          </a:prstGeom>
          <a:solidFill>
            <a:srgbClr val="5AB6DF">
              <a:alpha val="41999"/>
            </a:srgbClr>
          </a:solidFill>
        </p:spPr>
        <p:txBody>
          <a:bodyPr vert="horz" wrap="square" lIns="0" tIns="76835" rIns="0" bIns="0" rtlCol="0">
            <a:spAutoFit/>
          </a:bodyPr>
          <a:lstStyle/>
          <a:p>
            <a:pPr marL="91440">
              <a:lnSpc>
                <a:spcPct val="100000"/>
              </a:lnSpc>
              <a:spcBef>
                <a:spcPts val="605"/>
              </a:spcBef>
            </a:pPr>
            <a:r>
              <a:rPr sz="3600" b="0" dirty="0">
                <a:latin typeface="宋体" panose="02010600030101010101" pitchFamily="2" charset="-122"/>
                <a:cs typeface="宋体" panose="02010600030101010101" pitchFamily="2" charset="-122"/>
              </a:rPr>
              <a:t>财商小剧场</a:t>
            </a:r>
            <a:endParaRPr sz="3600">
              <a:latin typeface="宋体" panose="02010600030101010101" pitchFamily="2" charset="-122"/>
              <a:cs typeface="宋体" panose="02010600030101010101" pitchFamily="2" charset="-122"/>
            </a:endParaRPr>
          </a:p>
        </p:txBody>
      </p:sp>
      <p:sp>
        <p:nvSpPr>
          <p:cNvPr id="3" name="object 3"/>
          <p:cNvSpPr/>
          <p:nvPr/>
        </p:nvSpPr>
        <p:spPr>
          <a:xfrm>
            <a:off x="0" y="0"/>
            <a:ext cx="12192000" cy="105155"/>
          </a:xfrm>
          <a:prstGeom prst="rect">
            <a:avLst/>
          </a:prstGeom>
          <a:blipFill>
            <a:blip r:embed="rId1" cstate="print"/>
            <a:stretch>
              <a:fillRect/>
            </a:stretch>
          </a:blipFill>
        </p:spPr>
        <p:txBody>
          <a:bodyPr wrap="square" lIns="0" tIns="0" rIns="0" bIns="0" rtlCol="0"/>
          <a:lstStyle/>
          <a:p/>
        </p:txBody>
      </p:sp>
      <p:sp>
        <p:nvSpPr>
          <p:cNvPr id="4" name="object 4"/>
          <p:cNvSpPr txBox="1">
            <a:spLocks noGrp="1"/>
          </p:cNvSpPr>
          <p:nvPr>
            <p:ph type="body" idx="1"/>
          </p:nvPr>
        </p:nvSpPr>
        <p:spPr>
          <a:xfrm>
            <a:off x="421640" y="1195070"/>
            <a:ext cx="11561445" cy="1664970"/>
          </a:xfrm>
          <a:prstGeom prst="rect">
            <a:avLst/>
          </a:prstGeom>
        </p:spPr>
        <p:txBody>
          <a:bodyPr vert="horz" wrap="square" lIns="0" tIns="13335" rIns="0" bIns="0" rtlCol="0">
            <a:noAutofit/>
          </a:bodyPr>
          <a:lstStyle/>
          <a:p>
            <a:pPr>
              <a:lnSpc>
                <a:spcPct val="100000"/>
              </a:lnSpc>
              <a:spcBef>
                <a:spcPts val="25"/>
              </a:spcBef>
            </a:pPr>
            <a:endParaRPr sz="2600">
              <a:latin typeface="Times New Roman" panose="02020603050405020304"/>
              <a:cs typeface="Times New Roman" panose="02020603050405020304"/>
            </a:endParaRPr>
          </a:p>
          <a:p>
            <a:pPr marL="12700" marR="5080">
              <a:lnSpc>
                <a:spcPct val="100000"/>
              </a:lnSpc>
            </a:pPr>
            <a:r>
              <a:rPr dirty="0"/>
              <a:t>【思考1】普通投资者在金融衍生品交易中要避免哪些错误？</a:t>
            </a:r>
            <a:endParaRPr dirty="0"/>
          </a:p>
          <a:p>
            <a:pPr marL="44450">
              <a:lnSpc>
                <a:spcPct val="100000"/>
              </a:lnSpc>
            </a:pPr>
            <a:r>
              <a:rPr dirty="0"/>
              <a:t>【思考2】金融衍生品对整个市场能有多大好处呢？能大过所消耗的资源吗？堂岛市场上的农民，本来只要缴税就行了，现在还要养活一大批靠买卖米票赚钱的人，这些人去当农民不是能生产更多的大米吗？</a:t>
            </a:r>
            <a:endParaRPr dirty="0"/>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commondata" val="eyJoZGlkIjoiMjgxNDViODAwYzljYzk5NjI5YjVmM2MzOWU2ZTU5NzYif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2039</Words>
  <Application>WPS 演示</Application>
  <PresentationFormat>On-screen Show (4:3)</PresentationFormat>
  <Paragraphs>47</Paragraphs>
  <Slides>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Arial</vt:lpstr>
      <vt:lpstr>宋体</vt:lpstr>
      <vt:lpstr>Wingdings</vt:lpstr>
      <vt:lpstr>Calibri</vt:lpstr>
      <vt:lpstr>黑体</vt:lpstr>
      <vt:lpstr>Times New Roman</vt:lpstr>
      <vt:lpstr>微软雅黑</vt:lpstr>
      <vt:lpstr>Arial Unicode MS</vt:lpstr>
      <vt:lpstr>Calibri</vt:lpstr>
      <vt:lpstr>Office Theme</vt:lpstr>
      <vt:lpstr>第七章 商业银行国际业务</vt:lpstr>
      <vt:lpstr>【本章提要】</vt:lpstr>
      <vt:lpstr>【学习目标】</vt:lpstr>
      <vt:lpstr>第一节 国际业务概述</vt:lpstr>
      <vt:lpstr>第二节 国际结算与国际信贷</vt:lpstr>
      <vt:lpstr>第三节  外汇买卖与离岸金融</vt:lpstr>
      <vt:lpstr>财商小剧场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商业银行导言</dc:title>
  <dc:creator/>
  <cp:lastModifiedBy> caroline</cp:lastModifiedBy>
  <cp:revision>4</cp:revision>
  <dcterms:created xsi:type="dcterms:W3CDTF">2021-09-03T08:37:00Z</dcterms:created>
  <dcterms:modified xsi:type="dcterms:W3CDTF">2024-02-23T15:28:02Z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2021-09-04T08:00:00Z</vt:filetime>
  </property>
  <property fmtid="{D5CDD505-2E9C-101B-9397-08002B2CF9AE}" pid="3" name="Creator">
    <vt:lpwstr>WPS 演示</vt:lpwstr>
  </property>
  <property fmtid="{D5CDD505-2E9C-101B-9397-08002B2CF9AE}" pid="4" name="LastSaved">
    <vt:filetime>2021-09-04T08:00:00Z</vt:filetime>
  </property>
  <property fmtid="{D5CDD505-2E9C-101B-9397-08002B2CF9AE}" pid="5" name="ICV">
    <vt:lpwstr>DAD6A782C112470AAB5C7943EFCBF90F</vt:lpwstr>
  </property>
  <property fmtid="{D5CDD505-2E9C-101B-9397-08002B2CF9AE}" pid="6" name="KSOProductBuildVer">
    <vt:lpwstr>2052-12.1.0.16250</vt:lpwstr>
  </property>
</Properties>
</file>